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5"/>
  </p:notesMasterIdLst>
  <p:handoutMasterIdLst>
    <p:handoutMasterId r:id="rId16"/>
  </p:handoutMasterIdLst>
  <p:sldIdLst>
    <p:sldId id="268" r:id="rId5"/>
    <p:sldId id="267" r:id="rId6"/>
    <p:sldId id="269" r:id="rId7"/>
    <p:sldId id="271" r:id="rId8"/>
    <p:sldId id="262" r:id="rId9"/>
    <p:sldId id="272" r:id="rId10"/>
    <p:sldId id="277" r:id="rId11"/>
    <p:sldId id="275" r:id="rId12"/>
    <p:sldId id="276" r:id="rId13"/>
    <p:sldId id="25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4652" autoAdjust="0"/>
  </p:normalViewPr>
  <p:slideViewPr>
    <p:cSldViewPr snapToGrid="0">
      <p:cViewPr varScale="1">
        <p:scale>
          <a:sx n="67" d="100"/>
          <a:sy n="67" d="100"/>
        </p:scale>
        <p:origin x="704" y="5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1/28/2024</a:t>
            </a:fld>
            <a:endParaRPr lang="en-US" dirty="0"/>
          </a:p>
        </p:txBody>
      </p:sp>
      <p:sp>
        <p:nvSpPr>
          <p:cNvPr id="4" name="Footer Placeholder 3">
            <a:extLst>
              <a:ext uri="{FF2B5EF4-FFF2-40B4-BE49-F238E27FC236}">
                <a16:creationId xmlns:a16="http://schemas.microsoft.com/office/drawing/2014/main" xmlns=""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xmlns=""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1/28/2024</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xmlns=""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xmlns=""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0" name="Text Placeholder 5">
            <a:extLst>
              <a:ext uri="{FF2B5EF4-FFF2-40B4-BE49-F238E27FC236}">
                <a16:creationId xmlns:a16="http://schemas.microsoft.com/office/drawing/2014/main" xmlns=""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sp>
        <p:nvSpPr>
          <p:cNvPr id="21" name="Text Placeholder 5">
            <a:extLst>
              <a:ext uri="{FF2B5EF4-FFF2-40B4-BE49-F238E27FC236}">
                <a16:creationId xmlns:a16="http://schemas.microsoft.com/office/drawing/2014/main" xmlns=""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sp>
        <p:nvSpPr>
          <p:cNvPr id="19" name="Text Placeholder 5">
            <a:extLst>
              <a:ext uri="{FF2B5EF4-FFF2-40B4-BE49-F238E27FC236}">
                <a16:creationId xmlns:a16="http://schemas.microsoft.com/office/drawing/2014/main" xmlns=""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sp>
        <p:nvSpPr>
          <p:cNvPr id="18" name="Text Placeholder 5">
            <a:extLst>
              <a:ext uri="{FF2B5EF4-FFF2-40B4-BE49-F238E27FC236}">
                <a16:creationId xmlns:a16="http://schemas.microsoft.com/office/drawing/2014/main" xmlns=""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cxnSp>
        <p:nvCxnSpPr>
          <p:cNvPr id="14" name="Straight Connector 13">
            <a:extLst>
              <a:ext uri="{FF2B5EF4-FFF2-40B4-BE49-F238E27FC236}">
                <a16:creationId xmlns:a16="http://schemas.microsoft.com/office/drawing/2014/main" xmlns=""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smtClean="0"/>
              <a:t>Click to edit Master text styles</a:t>
            </a:r>
          </a:p>
        </p:txBody>
      </p:sp>
      <p:sp>
        <p:nvSpPr>
          <p:cNvPr id="7" name="Rectangle: Rounded Corners 6">
            <a:extLst>
              <a:ext uri="{FF2B5EF4-FFF2-40B4-BE49-F238E27FC236}">
                <a16:creationId xmlns:a16="http://schemas.microsoft.com/office/drawing/2014/main" xmlns=""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xmlns=""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9" name="Rectangle: Rounded Corners 8">
            <a:extLst>
              <a:ext uri="{FF2B5EF4-FFF2-40B4-BE49-F238E27FC236}">
                <a16:creationId xmlns:a16="http://schemas.microsoft.com/office/drawing/2014/main" xmlns=""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984B7D2A-0DF8-424B-9572-B79AEBB2D9DC}" type="datetimeFigureOut">
              <a:rPr lang="en-US" noProof="0" smtClean="0"/>
              <a:t>1/28/2024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xmlns=""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1/28/2024</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hyperlink" Target="https://go.microsoft.com/fwlink/?linkid=2007348"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xmlns="" id="{FC7E2CCC-C53E-454B-9DE0-F2484BA0FF9D}"/>
              </a:ext>
              <a:ext uri="{C183D7F6-B498-43B3-948B-1728B52AA6E4}">
                <adec:decorative xmlns:adec="http://schemas.microsoft.com/office/drawing/2017/decorative" xmlns="" val="1"/>
              </a:ext>
            </a:extLst>
          </p:cNvPr>
          <p:cNvPicPr>
            <a:picLocks/>
          </p:cNvPicPr>
          <p:nvPr/>
        </p:nvPicPr>
        <p:blipFill>
          <a:blip r:embed="rId4"/>
          <a:stretch>
            <a:fillRect/>
          </a:stretch>
        </p:blipFill>
        <p:spPr>
          <a:xfrm>
            <a:off x="9577705" y="672232"/>
            <a:ext cx="1905000" cy="1905000"/>
          </a:xfrm>
          <a:prstGeom prst="rect">
            <a:avLst/>
          </a:prstGeom>
          <a:ln>
            <a:noFill/>
          </a:ln>
        </p:spPr>
      </p:pic>
      <p:sp>
        <p:nvSpPr>
          <p:cNvPr id="2" name="Title 1">
            <a:extLst>
              <a:ext uri="{FF2B5EF4-FFF2-40B4-BE49-F238E27FC236}">
                <a16:creationId xmlns:a16="http://schemas.microsoft.com/office/drawing/2014/main" xmlns="" id="{7635B398-1E7F-44AD-8356-8345134C958C}"/>
              </a:ext>
            </a:extLst>
          </p:cNvPr>
          <p:cNvSpPr>
            <a:spLocks noGrp="1"/>
          </p:cNvSpPr>
          <p:nvPr>
            <p:ph type="ctrTitle"/>
          </p:nvPr>
        </p:nvSpPr>
        <p:spPr>
          <a:xfrm>
            <a:off x="2476500" y="2591012"/>
            <a:ext cx="8683625" cy="2421464"/>
          </a:xfrm>
        </p:spPr>
        <p:txBody>
          <a:bodyPr/>
          <a:lstStyle/>
          <a:p>
            <a:r>
              <a:rPr lang="en-US" dirty="0">
                <a:latin typeface="Calibri" panose="020F0502020204030204" pitchFamily="34" charset="0"/>
                <a:cs typeface="Calibri" panose="020F0502020204030204" pitchFamily="34" charset="0"/>
              </a:rPr>
              <a:t>Grocery </a:t>
            </a:r>
            <a:r>
              <a:rPr lang="en-US" dirty="0" smtClean="0">
                <a:latin typeface="Calibri" panose="020F0502020204030204" pitchFamily="34" charset="0"/>
                <a:cs typeface="Calibri" panose="020F0502020204030204" pitchFamily="34" charset="0"/>
              </a:rPr>
              <a:t/>
            </a:r>
            <a:br>
              <a:rPr lang="en-US" dirty="0" smtClean="0">
                <a:latin typeface="Calibri" panose="020F0502020204030204" pitchFamily="34" charset="0"/>
                <a:cs typeface="Calibri" panose="020F0502020204030204" pitchFamily="34" charset="0"/>
              </a:rPr>
            </a:br>
            <a:r>
              <a:rPr lang="en-US" dirty="0" smtClean="0">
                <a:latin typeface="Calibri" panose="020F0502020204030204" pitchFamily="34" charset="0"/>
                <a:cs typeface="Calibri" panose="020F0502020204030204" pitchFamily="34" charset="0"/>
              </a:rPr>
              <a:t>Management</a:t>
            </a:r>
            <a:br>
              <a:rPr lang="en-US" dirty="0" smtClean="0">
                <a:latin typeface="Calibri" panose="020F0502020204030204" pitchFamily="34" charset="0"/>
                <a:cs typeface="Calibri" panose="020F0502020204030204" pitchFamily="34" charset="0"/>
              </a:rPr>
            </a:b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System</a:t>
            </a:r>
            <a:endParaRPr lang="en-US" dirty="0"/>
          </a:p>
        </p:txBody>
      </p:sp>
      <p:sp>
        <p:nvSpPr>
          <p:cNvPr id="3" name="Subtitle 2">
            <a:extLst>
              <a:ext uri="{FF2B5EF4-FFF2-40B4-BE49-F238E27FC236}">
                <a16:creationId xmlns:a16="http://schemas.microsoft.com/office/drawing/2014/main" xmlns="" id="{852A3D91-AB3F-4EDF-B87E-FDDF6C5DC4CF}"/>
              </a:ext>
            </a:extLst>
          </p:cNvPr>
          <p:cNvSpPr>
            <a:spLocks noGrp="1"/>
          </p:cNvSpPr>
          <p:nvPr>
            <p:ph type="subTitle" idx="1"/>
          </p:nvPr>
        </p:nvSpPr>
        <p:spPr/>
        <p:txBody>
          <a:bodyPr>
            <a:noAutofit/>
          </a:bodyPr>
          <a:lstStyle/>
          <a:p>
            <a:r>
              <a:rPr lang="en-US" b="1" cap="none" dirty="0">
                <a:latin typeface="Calibri" panose="020F0502020204030204" pitchFamily="34" charset="0"/>
                <a:cs typeface="Calibri" panose="020F0502020204030204" pitchFamily="34" charset="0"/>
              </a:rPr>
              <a:t>Assessment: SOFTWARE DEVELOPMENT PRESENTATION 1</a:t>
            </a:r>
          </a:p>
          <a:p>
            <a:r>
              <a:rPr lang="en-US" b="1" cap="none" dirty="0" err="1">
                <a:latin typeface="Calibri" panose="020F0502020204030204" pitchFamily="34" charset="0"/>
                <a:cs typeface="Calibri" panose="020F0502020204030204" pitchFamily="34" charset="0"/>
              </a:rPr>
              <a:t>Hassaan</a:t>
            </a:r>
            <a:r>
              <a:rPr lang="en-US" b="1" cap="none" dirty="0">
                <a:latin typeface="Calibri" panose="020F0502020204030204" pitchFamily="34" charset="0"/>
                <a:cs typeface="Calibri" panose="020F0502020204030204" pitchFamily="34" charset="0"/>
              </a:rPr>
              <a:t> </a:t>
            </a:r>
            <a:r>
              <a:rPr lang="en-US" b="1" cap="none" dirty="0" smtClean="0">
                <a:latin typeface="Calibri" panose="020F0502020204030204" pitchFamily="34" charset="0"/>
                <a:cs typeface="Calibri" panose="020F0502020204030204" pitchFamily="34" charset="0"/>
              </a:rPr>
              <a:t>Ali </a:t>
            </a:r>
            <a:r>
              <a:rPr lang="en-US" b="1" cap="none" dirty="0">
                <a:latin typeface="Calibri" panose="020F0502020204030204" pitchFamily="34" charset="0"/>
                <a:cs typeface="Calibri" panose="020F0502020204030204" pitchFamily="34" charset="0"/>
              </a:rPr>
              <a:t>: 0383633</a:t>
            </a:r>
          </a:p>
          <a:p>
            <a:endParaRPr lang="en-US" b="1" cap="none" dirty="0">
              <a:latin typeface="Calibri" panose="020F0502020204030204" pitchFamily="34" charset="0"/>
              <a:cs typeface="Calibri" panose="020F0502020204030204" pitchFamily="34" charset="0"/>
            </a:endParaRP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52749048"/>
      </p:ext>
    </p:extLst>
  </p:cSld>
  <p:clrMapOvr>
    <a:masterClrMapping/>
  </p:clrMapOvr>
  <mc:AlternateContent xmlns:mc="http://schemas.openxmlformats.org/markup-compatibility/2006">
    <mc:Choice xmlns:p14="http://schemas.microsoft.com/office/powerpoint/2010/main" Requires="p14">
      <p:transition spd="slow" p14:dur="3400" advTm="50231">
        <p14:reveal/>
      </p:transition>
    </mc:Choice>
    <mc:Fallback>
      <p:transition spd="slow" advTm="502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hlinkClick r:id="rId4"/>
            <a:extLst>
              <a:ext uri="{FF2B5EF4-FFF2-40B4-BE49-F238E27FC236}">
                <a16:creationId xmlns:a16="http://schemas.microsoft.com/office/drawing/2014/main" xmlns="" id="{5FC6C278-4035-446A-A94B-030E792FDDF5}"/>
              </a:ext>
            </a:extLst>
          </p:cNvPr>
          <p:cNvSpPr txBox="1"/>
          <p:nvPr/>
        </p:nvSpPr>
        <p:spPr>
          <a:xfrm>
            <a:off x="1547813" y="2459504"/>
            <a:ext cx="9096374" cy="1938992"/>
          </a:xfrm>
          <a:prstGeom prst="rect">
            <a:avLst/>
          </a:prstGeom>
          <a:noFill/>
        </p:spPr>
        <p:txBody>
          <a:bodyPr wrap="square" rtlCol="0">
            <a:noAutofit/>
          </a:bodyPr>
          <a:lstStyle/>
          <a:p>
            <a:pPr algn="ctr"/>
            <a:r>
              <a:rPr lang="en-US" sz="6000" u="sng" dirty="0" smtClean="0"/>
              <a:t>THANK YOU!</a:t>
            </a:r>
            <a:endParaRPr lang="en-US" sz="6000" u="sng"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94598200"/>
      </p:ext>
    </p:extLst>
  </p:cSld>
  <p:clrMapOvr>
    <a:masterClrMapping/>
  </p:clrMapOvr>
  <mc:AlternateContent xmlns:mc="http://schemas.openxmlformats.org/markup-compatibility/2006">
    <mc:Choice xmlns:p14="http://schemas.microsoft.com/office/powerpoint/2010/main" Requires="p14">
      <p:transition spd="slow" p14:dur="3400" advTm="16177">
        <p14:reveal/>
      </p:transition>
    </mc:Choice>
    <mc:Fallback>
      <p:transition spd="slow" advTm="161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305F2-4D75-4D76-BA59-F00627AB838F}"/>
              </a:ext>
            </a:extLst>
          </p:cNvPr>
          <p:cNvSpPr>
            <a:spLocks noGrp="1"/>
          </p:cNvSpPr>
          <p:nvPr>
            <p:ph type="title"/>
          </p:nvPr>
        </p:nvSpPr>
        <p:spPr/>
        <p:txBody>
          <a:bodyPr>
            <a:normAutofit/>
          </a:bodyPr>
          <a:lstStyle/>
          <a:p>
            <a:r>
              <a:rPr lang="en-US" sz="3600" dirty="0">
                <a:latin typeface="Calibri" panose="020F0502020204030204" pitchFamily="34" charset="0"/>
                <a:cs typeface="Calibri" panose="020F0502020204030204" pitchFamily="34" charset="0"/>
              </a:rPr>
              <a:t>Grocery Management System</a:t>
            </a:r>
            <a:endParaRPr lang="en-US" sz="3200" dirty="0"/>
          </a:p>
        </p:txBody>
      </p:sp>
      <p:sp>
        <p:nvSpPr>
          <p:cNvPr id="5" name="TextBox 4">
            <a:extLst>
              <a:ext uri="{FF2B5EF4-FFF2-40B4-BE49-F238E27FC236}">
                <a16:creationId xmlns:a16="http://schemas.microsoft.com/office/drawing/2014/main" xmlns="" id="{C964FC16-E9FB-469F-90C3-177A60236474}"/>
              </a:ext>
            </a:extLst>
          </p:cNvPr>
          <p:cNvSpPr txBox="1"/>
          <p:nvPr/>
        </p:nvSpPr>
        <p:spPr>
          <a:xfrm>
            <a:off x="7063894" y="685602"/>
            <a:ext cx="419100" cy="1107996"/>
          </a:xfrm>
          <a:prstGeom prst="rect">
            <a:avLst/>
          </a:prstGeom>
          <a:noFill/>
        </p:spPr>
        <p:txBody>
          <a:bodyPr wrap="square" rtlCol="0">
            <a:spAutoFit/>
          </a:bodyPr>
          <a:lstStyle/>
          <a:p>
            <a:r>
              <a:rPr lang="en-US" sz="6600" b="1" dirty="0"/>
              <a:t>?</a:t>
            </a:r>
          </a:p>
        </p:txBody>
      </p:sp>
      <p:sp>
        <p:nvSpPr>
          <p:cNvPr id="3" name="Content Placeholder 2">
            <a:extLst>
              <a:ext uri="{FF2B5EF4-FFF2-40B4-BE49-F238E27FC236}">
                <a16:creationId xmlns:a16="http://schemas.microsoft.com/office/drawing/2014/main" xmlns="" id="{88CB4E0E-ECE5-4628-8AFC-87C9EFB0840C}"/>
              </a:ext>
            </a:extLst>
          </p:cNvPr>
          <p:cNvSpPr>
            <a:spLocks noGrp="1"/>
          </p:cNvSpPr>
          <p:nvPr>
            <p:ph idx="1"/>
          </p:nvPr>
        </p:nvSpPr>
        <p:spPr/>
        <p:txBody>
          <a:bodyPr>
            <a:noAutofit/>
          </a:bodyPr>
          <a:lstStyle/>
          <a:p>
            <a:r>
              <a:rPr lang="en-US" sz="3200" dirty="0" smtClean="0">
                <a:latin typeface="Calibri" panose="020F0502020204030204" pitchFamily="34" charset="0"/>
                <a:cs typeface="Calibri" panose="020F0502020204030204" pitchFamily="34" charset="0"/>
              </a:rPr>
              <a:t>Introduction</a:t>
            </a:r>
          </a:p>
          <a:p>
            <a:pPr marL="0" indent="0">
              <a:buNone/>
            </a:pPr>
            <a:r>
              <a:rPr lang="en-US" sz="32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In </a:t>
            </a:r>
            <a:r>
              <a:rPr lang="en-US" sz="2400" dirty="0">
                <a:latin typeface="Calibri" panose="020F0502020204030204" pitchFamily="34" charset="0"/>
                <a:cs typeface="Calibri" panose="020F0502020204030204" pitchFamily="34" charset="0"/>
              </a:rPr>
              <a:t>the retail industry, the </a:t>
            </a:r>
            <a:r>
              <a:rPr lang="en-US" sz="2800" dirty="0">
                <a:latin typeface="Calibri" panose="020F0502020204030204" pitchFamily="34" charset="0"/>
                <a:cs typeface="Calibri" panose="020F0502020204030204" pitchFamily="34" charset="0"/>
              </a:rPr>
              <a:t>grocery management system</a:t>
            </a:r>
            <a:r>
              <a:rPr lang="en-US" sz="2400" dirty="0">
                <a:latin typeface="Calibri" panose="020F0502020204030204" pitchFamily="34" charset="0"/>
                <a:cs typeface="Calibri" panose="020F0502020204030204" pitchFamily="34" charset="0"/>
              </a:rPr>
              <a:t> is a key tool for improving and streamlining grocery shop operations. Successful inventory management, order processing, and customer interactions are critical components of the grocery industry's dynamic and competitive landscape. These issues are addressed by the grocery management system, which provides a centralized platform for managing inventory, orders, clients, and other crucial elements of grocery shop operations.</a:t>
            </a:r>
          </a:p>
          <a:p>
            <a:endParaRPr lang="en-US" sz="2800" dirty="0">
              <a:latin typeface="Calibri" panose="020F0502020204030204" pitchFamily="34" charset="0"/>
              <a:cs typeface="Calibri" panose="020F0502020204030204"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308725"/>
            <a:ext cx="406400" cy="406400"/>
          </a:xfrm>
          <a:prstGeom prst="rect">
            <a:avLst/>
          </a:prstGeom>
        </p:spPr>
      </p:pic>
    </p:spTree>
    <p:extLst>
      <p:ext uri="{BB962C8B-B14F-4D97-AF65-F5344CB8AC3E}">
        <p14:creationId xmlns:p14="http://schemas.microsoft.com/office/powerpoint/2010/main" val="862656488"/>
      </p:ext>
    </p:extLst>
  </p:cSld>
  <p:clrMapOvr>
    <a:masterClrMapping/>
  </p:clrMapOvr>
  <mc:AlternateContent xmlns:mc="http://schemas.openxmlformats.org/markup-compatibility/2006">
    <mc:Choice xmlns:p14="http://schemas.microsoft.com/office/powerpoint/2010/main" Requires="p14">
      <p:transition spd="slow" p14:dur="3400" advTm="54977">
        <p14:reveal/>
      </p:transition>
    </mc:Choice>
    <mc:Fallback>
      <p:transition spd="slow" advTm="549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1633"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xmlns="" id="{F54CE4C8-2431-43FB-87C3-391A3BFF806C}"/>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2907927" y="549804"/>
            <a:ext cx="1157288" cy="1157288"/>
          </a:xfrm>
          <a:prstGeom prst="rect">
            <a:avLst/>
          </a:prstGeom>
        </p:spPr>
      </p:pic>
      <p:sp>
        <p:nvSpPr>
          <p:cNvPr id="2" name="Title 1">
            <a:extLst>
              <a:ext uri="{FF2B5EF4-FFF2-40B4-BE49-F238E27FC236}">
                <a16:creationId xmlns:a16="http://schemas.microsoft.com/office/drawing/2014/main" xmlns="" id="{DFF32E04-E3CE-4175-B0D3-33D69BCB059A}"/>
              </a:ext>
            </a:extLst>
          </p:cNvPr>
          <p:cNvSpPr>
            <a:spLocks noGrp="1"/>
          </p:cNvSpPr>
          <p:nvPr>
            <p:ph type="title"/>
          </p:nvPr>
        </p:nvSpPr>
        <p:spPr>
          <a:xfrm>
            <a:off x="87682" y="1874308"/>
            <a:ext cx="2237260" cy="505637"/>
          </a:xfrm>
        </p:spPr>
        <p:txBody>
          <a:bodyPr/>
          <a:lstStyle/>
          <a:p>
            <a:r>
              <a:rPr lang="en-US" sz="3200" dirty="0">
                <a:latin typeface="Calibri" panose="020F0502020204030204" pitchFamily="34" charset="0"/>
                <a:cs typeface="Calibri" panose="020F0502020204030204" pitchFamily="34" charset="0"/>
              </a:rPr>
              <a:t>Purpose</a:t>
            </a:r>
            <a:endParaRPr lang="en-US" dirty="0"/>
          </a:p>
        </p:txBody>
      </p:sp>
      <p:sp>
        <p:nvSpPr>
          <p:cNvPr id="4" name="Text Placeholder 3">
            <a:extLst>
              <a:ext uri="{FF2B5EF4-FFF2-40B4-BE49-F238E27FC236}">
                <a16:creationId xmlns:a16="http://schemas.microsoft.com/office/drawing/2014/main" xmlns="" id="{5BA0452F-E4D7-4ED7-A292-A7A5A20AC516}"/>
              </a:ext>
            </a:extLst>
          </p:cNvPr>
          <p:cNvSpPr>
            <a:spLocks noGrp="1"/>
          </p:cNvSpPr>
          <p:nvPr>
            <p:ph type="body" sz="half" idx="2"/>
          </p:nvPr>
        </p:nvSpPr>
        <p:spPr>
          <a:xfrm>
            <a:off x="552450" y="2547161"/>
            <a:ext cx="3814235" cy="3703327"/>
          </a:xfrm>
        </p:spPr>
        <p:txBody>
          <a:bodyPr>
            <a:normAutofit lnSpcReduction="10000"/>
          </a:bodyPr>
          <a:lstStyle/>
          <a:p>
            <a:pPr algn="l"/>
            <a:r>
              <a:rPr lang="en-US" dirty="0">
                <a:latin typeface="Calibri" panose="020F0502020204030204" pitchFamily="34" charset="0"/>
                <a:cs typeface="Calibri" panose="020F0502020204030204" pitchFamily="34" charset="0"/>
              </a:rPr>
              <a:t>The main purpose of the grocery management system is to give managers and owners of grocery stores an advanced tool for efficiently running their businesses. This covers order fulfilment, inventory management, and customer </a:t>
            </a:r>
            <a:r>
              <a:rPr lang="en-US" dirty="0" smtClean="0">
                <a:latin typeface="Calibri" panose="020F0502020204030204" pitchFamily="34" charset="0"/>
                <a:cs typeface="Calibri" panose="020F0502020204030204" pitchFamily="34" charset="0"/>
              </a:rPr>
              <a:t>service all </a:t>
            </a:r>
            <a:r>
              <a:rPr lang="en-US" dirty="0">
                <a:latin typeface="Calibri" panose="020F0502020204030204" pitchFamily="34" charset="0"/>
                <a:cs typeface="Calibri" panose="020F0502020204030204" pitchFamily="34" charset="0"/>
              </a:rPr>
              <a:t>essential elements of the food retail ecosystem. Through the integration of critical features and the automation of repetitive processes, the system minimizes human error and effort while increasing total productivity. </a:t>
            </a:r>
          </a:p>
          <a:p>
            <a:pPr algn="l"/>
            <a:endParaRPr lang="en-US"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39420"/>
          <a:stretch/>
        </p:blipFill>
        <p:spPr>
          <a:xfrm>
            <a:off x="4660900" y="0"/>
            <a:ext cx="7531100" cy="6861175"/>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42962290"/>
      </p:ext>
    </p:extLst>
  </p:cSld>
  <p:clrMapOvr>
    <a:masterClrMapping/>
  </p:clrMapOvr>
  <mc:AlternateContent xmlns:mc="http://schemas.openxmlformats.org/markup-compatibility/2006">
    <mc:Choice xmlns:p14="http://schemas.microsoft.com/office/powerpoint/2010/main" Requires="p14">
      <p:transition spd="slow" p14:dur="3400" advTm="84739">
        <p14:reveal/>
      </p:transition>
    </mc:Choice>
    <mc:Fallback>
      <p:transition spd="slow" advTm="847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EC826E-72DB-45B4-B092-DA86DA68C4A7}"/>
              </a:ext>
            </a:extLst>
          </p:cNvPr>
          <p:cNvSpPr>
            <a:spLocks noGrp="1"/>
          </p:cNvSpPr>
          <p:nvPr>
            <p:ph type="title"/>
          </p:nvPr>
        </p:nvSpPr>
        <p:spPr>
          <a:xfrm>
            <a:off x="685801" y="609601"/>
            <a:ext cx="10840914" cy="965199"/>
          </a:xfrm>
        </p:spPr>
        <p:txBody>
          <a:bodyPr/>
          <a:lstStyle/>
          <a:p>
            <a:r>
              <a:rPr lang="en-US" sz="3200" dirty="0">
                <a:latin typeface="Calibri" panose="020F0502020204030204" pitchFamily="34" charset="0"/>
                <a:cs typeface="Calibri" panose="020F0502020204030204" pitchFamily="34" charset="0"/>
              </a:rPr>
              <a:t>Grocery Management System Main Menu</a:t>
            </a:r>
            <a:endParaRPr lang="en-US" dirty="0"/>
          </a:p>
        </p:txBody>
      </p:sp>
      <p:sp>
        <p:nvSpPr>
          <p:cNvPr id="3" name="Text Placeholder 2">
            <a:extLst>
              <a:ext uri="{FF2B5EF4-FFF2-40B4-BE49-F238E27FC236}">
                <a16:creationId xmlns:a16="http://schemas.microsoft.com/office/drawing/2014/main" xmlns="" id="{1D935431-5E3F-4C1A-BED1-C5BC3D661ED8}"/>
              </a:ext>
            </a:extLst>
          </p:cNvPr>
          <p:cNvSpPr>
            <a:spLocks noGrp="1"/>
          </p:cNvSpPr>
          <p:nvPr>
            <p:ph type="body" idx="1"/>
          </p:nvPr>
        </p:nvSpPr>
        <p:spPr>
          <a:xfrm>
            <a:off x="990599" y="1787051"/>
            <a:ext cx="5461001" cy="2797650"/>
          </a:xfrm>
        </p:spPr>
        <p:txBody>
          <a:bodyPr/>
          <a:lstStyle/>
          <a:p>
            <a:pPr marL="457189" indent="-457189">
              <a:buFont typeface="+mj-lt"/>
              <a:buAutoNum type="arabicPeriod"/>
            </a:pPr>
            <a:r>
              <a:rPr lang="en-US" sz="2400" dirty="0">
                <a:latin typeface="Calibri" panose="020F0502020204030204" pitchFamily="34" charset="0"/>
                <a:cs typeface="Calibri" panose="020F0502020204030204" pitchFamily="34" charset="0"/>
              </a:rPr>
              <a:t>Product management main menu</a:t>
            </a:r>
          </a:p>
          <a:p>
            <a:pPr marL="457189" indent="-457189">
              <a:buFont typeface="+mj-lt"/>
              <a:buAutoNum type="arabicPeriod"/>
            </a:pPr>
            <a:r>
              <a:rPr lang="en-US" sz="2400" dirty="0">
                <a:latin typeface="Calibri" panose="020F0502020204030204" pitchFamily="34" charset="0"/>
                <a:cs typeface="Calibri" panose="020F0502020204030204" pitchFamily="34" charset="0"/>
              </a:rPr>
              <a:t>Order management main menu</a:t>
            </a:r>
          </a:p>
          <a:p>
            <a:pPr marL="457189" indent="-457189">
              <a:buFont typeface="+mj-lt"/>
              <a:buAutoNum type="arabicPeriod"/>
            </a:pPr>
            <a:r>
              <a:rPr lang="en-US" sz="2400" dirty="0">
                <a:latin typeface="Calibri" panose="020F0502020204030204" pitchFamily="34" charset="0"/>
                <a:cs typeface="Calibri" panose="020F0502020204030204" pitchFamily="34" charset="0"/>
              </a:rPr>
              <a:t>Customer management main menu</a:t>
            </a:r>
          </a:p>
          <a:p>
            <a:pPr marL="457189" indent="-457189">
              <a:buFont typeface="+mj-lt"/>
              <a:buAutoNum type="arabicPeriod"/>
            </a:pPr>
            <a:r>
              <a:rPr lang="en-US" sz="2400" dirty="0">
                <a:latin typeface="Calibri" panose="020F0502020204030204" pitchFamily="34" charset="0"/>
                <a:cs typeface="Calibri" panose="020F0502020204030204" pitchFamily="34" charset="0"/>
              </a:rPr>
              <a:t>Point of sale (POS) main menu</a:t>
            </a:r>
          </a:p>
          <a:p>
            <a:pPr marL="457189" indent="-457189">
              <a:buFont typeface="+mj-lt"/>
              <a:buAutoNum type="arabicPeriod"/>
            </a:pPr>
            <a:r>
              <a:rPr lang="en-US" sz="2400" dirty="0">
                <a:latin typeface="Calibri" panose="020F0502020204030204" pitchFamily="34" charset="0"/>
                <a:cs typeface="Calibri" panose="020F0502020204030204" pitchFamily="34" charset="0"/>
              </a:rPr>
              <a:t>Inventory control main menu</a:t>
            </a:r>
          </a:p>
          <a:p>
            <a:pPr marL="457189" indent="-457189">
              <a:buFont typeface="+mj-lt"/>
              <a:buAutoNum type="arabicPeriod"/>
            </a:pPr>
            <a:endParaRPr lang="en-US" sz="2400" dirty="0">
              <a:latin typeface="Calibri" panose="020F0502020204030204" pitchFamily="34" charset="0"/>
              <a:cs typeface="Calibri" panose="020F0502020204030204" pitchFamily="34" charset="0"/>
            </a:endParaRPr>
          </a:p>
          <a:p>
            <a:endParaRPr lang="en-US" sz="24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480" y="3907951"/>
            <a:ext cx="5969832" cy="20102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37041003"/>
      </p:ext>
    </p:extLst>
  </p:cSld>
  <p:clrMapOvr>
    <a:masterClrMapping/>
  </p:clrMapOvr>
  <mc:AlternateContent xmlns:mc="http://schemas.openxmlformats.org/markup-compatibility/2006">
    <mc:Choice xmlns:p14="http://schemas.microsoft.com/office/powerpoint/2010/main" Requires="p14">
      <p:transition spd="slow" p14:dur="3400" advTm="46129">
        <p14:reveal/>
      </p:transition>
    </mc:Choice>
    <mc:Fallback>
      <p:transition spd="slow" advTm="461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DED3C6-003C-4A2D-B351-F00A04BF6251}"/>
              </a:ext>
            </a:extLst>
          </p:cNvPr>
          <p:cNvSpPr>
            <a:spLocks noGrp="1"/>
          </p:cNvSpPr>
          <p:nvPr>
            <p:ph type="title"/>
          </p:nvPr>
        </p:nvSpPr>
        <p:spPr>
          <a:xfrm>
            <a:off x="1085849" y="995968"/>
            <a:ext cx="6238874" cy="705832"/>
          </a:xfrm>
        </p:spPr>
        <p:txBody>
          <a:bodyPr/>
          <a:lstStyle/>
          <a:p>
            <a:pPr algn="l"/>
            <a:r>
              <a:rPr lang="en-US" sz="2800" dirty="0">
                <a:latin typeface="Calibri" panose="020F0502020204030204" pitchFamily="34" charset="0"/>
                <a:cs typeface="Calibri" panose="020F0502020204030204" pitchFamily="34" charset="0"/>
              </a:rPr>
              <a:t>Product Management Main Menu</a:t>
            </a:r>
            <a:endParaRPr lang="en-US" dirty="0"/>
          </a:p>
        </p:txBody>
      </p:sp>
      <p:sp>
        <p:nvSpPr>
          <p:cNvPr id="4" name="Text Placeholder 3">
            <a:extLst>
              <a:ext uri="{FF2B5EF4-FFF2-40B4-BE49-F238E27FC236}">
                <a16:creationId xmlns:a16="http://schemas.microsoft.com/office/drawing/2014/main" xmlns="" id="{44FA16B2-6A61-4B79-B91C-B41F21F14F7D}"/>
              </a:ext>
            </a:extLst>
          </p:cNvPr>
          <p:cNvSpPr>
            <a:spLocks noGrp="1"/>
          </p:cNvSpPr>
          <p:nvPr>
            <p:ph type="body" sz="half" idx="2"/>
          </p:nvPr>
        </p:nvSpPr>
        <p:spPr>
          <a:xfrm>
            <a:off x="1085849" y="1671767"/>
            <a:ext cx="6610351" cy="2100133"/>
          </a:xfrm>
        </p:spPr>
        <p:txBody>
          <a:bodyPr>
            <a:noAutofit/>
          </a:bodyPr>
          <a:lstStyle/>
          <a:p>
            <a:pPr marL="342891" indent="-342891" algn="l">
              <a:buFont typeface="Wingdings" panose="05000000000000000000" pitchFamily="2" charset="2"/>
              <a:buChar char="v"/>
            </a:pPr>
            <a:r>
              <a:rPr lang="en-US" sz="2400" dirty="0">
                <a:latin typeface="Calibri" panose="020F0502020204030204" pitchFamily="34" charset="0"/>
                <a:cs typeface="Calibri" panose="020F0502020204030204" pitchFamily="34" charset="0"/>
              </a:rPr>
              <a:t>Add Product</a:t>
            </a:r>
          </a:p>
          <a:p>
            <a:pPr marL="342891" indent="-342891" algn="l">
              <a:buFont typeface="Wingdings" panose="05000000000000000000" pitchFamily="2" charset="2"/>
              <a:buChar char="v"/>
            </a:pPr>
            <a:r>
              <a:rPr lang="en-US" sz="2400" dirty="0">
                <a:latin typeface="Calibri" panose="020F0502020204030204" pitchFamily="34" charset="0"/>
                <a:cs typeface="Calibri" panose="020F0502020204030204" pitchFamily="34" charset="0"/>
              </a:rPr>
              <a:t>View Product</a:t>
            </a:r>
          </a:p>
          <a:p>
            <a:pPr marL="342891" indent="-342891" algn="l">
              <a:buFont typeface="Wingdings" panose="05000000000000000000" pitchFamily="2" charset="2"/>
              <a:buChar char="v"/>
            </a:pPr>
            <a:r>
              <a:rPr lang="en-US" sz="2400" dirty="0">
                <a:latin typeface="Calibri" panose="020F0502020204030204" pitchFamily="34" charset="0"/>
                <a:cs typeface="Calibri" panose="020F0502020204030204" pitchFamily="34" charset="0"/>
              </a:rPr>
              <a:t>Update Product</a:t>
            </a:r>
          </a:p>
          <a:p>
            <a:pPr marL="342891" indent="-342891" algn="l">
              <a:buFont typeface="Wingdings" panose="05000000000000000000" pitchFamily="2" charset="2"/>
              <a:buChar char="v"/>
            </a:pPr>
            <a:r>
              <a:rPr lang="en-US" sz="2400" dirty="0">
                <a:latin typeface="Calibri" panose="020F0502020204030204" pitchFamily="34" charset="0"/>
                <a:cs typeface="Calibri" panose="020F0502020204030204" pitchFamily="34" charset="0"/>
              </a:rPr>
              <a:t>Remove Product</a:t>
            </a:r>
          </a:p>
          <a:p>
            <a:pPr marL="342891" indent="-342891" algn="l">
              <a:buFont typeface="Wingdings" panose="05000000000000000000" pitchFamily="2" charset="2"/>
              <a:buChar char="v"/>
            </a:pPr>
            <a:r>
              <a:rPr lang="en-US" sz="2400" dirty="0">
                <a:latin typeface="Calibri" panose="020F0502020204030204" pitchFamily="34" charset="0"/>
                <a:cs typeface="Calibri" panose="020F0502020204030204" pitchFamily="34" charset="0"/>
              </a:rPr>
              <a:t>Purchase Product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480" y="2688318"/>
            <a:ext cx="6563920" cy="2167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33894933"/>
      </p:ext>
    </p:extLst>
  </p:cSld>
  <p:clrMapOvr>
    <a:masterClrMapping/>
  </p:clrMapOvr>
  <mc:AlternateContent xmlns:mc="http://schemas.openxmlformats.org/markup-compatibility/2006">
    <mc:Choice xmlns:p14="http://schemas.microsoft.com/office/powerpoint/2010/main" Requires="p14">
      <p:transition spd="slow" p14:dur="3400" advTm="127328">
        <p14:reveal/>
      </p:transition>
    </mc:Choice>
    <mc:Fallback>
      <p:transition spd="slow" advTm="1273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BE71A9-3DD2-40A0-A793-8A327B7870FD}"/>
              </a:ext>
            </a:extLst>
          </p:cNvPr>
          <p:cNvSpPr>
            <a:spLocks noGrp="1"/>
          </p:cNvSpPr>
          <p:nvPr>
            <p:ph type="title"/>
          </p:nvPr>
        </p:nvSpPr>
        <p:spPr>
          <a:xfrm>
            <a:off x="1184274" y="637058"/>
            <a:ext cx="9788526" cy="1190421"/>
          </a:xfrm>
        </p:spPr>
        <p:txBody>
          <a:bodyPr/>
          <a:lstStyle/>
          <a:p>
            <a:r>
              <a:rPr lang="en-US" sz="2800" dirty="0">
                <a:latin typeface="Calibri" panose="020F0502020204030204" pitchFamily="34" charset="0"/>
                <a:cs typeface="Calibri" panose="020F0502020204030204" pitchFamily="34" charset="0"/>
              </a:rPr>
              <a:t>Order Management Main Menu</a:t>
            </a:r>
            <a:endParaRPr lang="en-US" dirty="0"/>
          </a:p>
        </p:txBody>
      </p:sp>
      <p:sp>
        <p:nvSpPr>
          <p:cNvPr id="4" name="Text Placeholder 3">
            <a:extLst>
              <a:ext uri="{FF2B5EF4-FFF2-40B4-BE49-F238E27FC236}">
                <a16:creationId xmlns:a16="http://schemas.microsoft.com/office/drawing/2014/main" xmlns="" id="{89E3F3D3-E33B-4CC0-A31E-7554F6BAEA6C}"/>
              </a:ext>
            </a:extLst>
          </p:cNvPr>
          <p:cNvSpPr>
            <a:spLocks noGrp="1"/>
          </p:cNvSpPr>
          <p:nvPr>
            <p:ph type="body" sz="half" idx="2"/>
          </p:nvPr>
        </p:nvSpPr>
        <p:spPr>
          <a:xfrm>
            <a:off x="1184274" y="1700479"/>
            <a:ext cx="10321925" cy="1604832"/>
          </a:xfrm>
        </p:spPr>
        <p:txBody>
          <a:bodyPr>
            <a:normAutofit/>
          </a:bodyPr>
          <a:lstStyle/>
          <a:p>
            <a:pPr marL="342891" indent="-342891">
              <a:buFont typeface="Wingdings" panose="05000000000000000000" pitchFamily="2" charset="2"/>
              <a:buChar char="v"/>
            </a:pPr>
            <a:r>
              <a:rPr lang="en-US" sz="2400" dirty="0">
                <a:latin typeface="Calibri" panose="020F0502020204030204" pitchFamily="34" charset="0"/>
                <a:cs typeface="Calibri" panose="020F0502020204030204" pitchFamily="34" charset="0"/>
              </a:rPr>
              <a:t>Place order </a:t>
            </a:r>
          </a:p>
          <a:p>
            <a:pPr marL="342891" indent="-342891">
              <a:buFont typeface="Wingdings" panose="05000000000000000000" pitchFamily="2" charset="2"/>
              <a:buChar char="v"/>
            </a:pPr>
            <a:r>
              <a:rPr lang="en-US" sz="2400" dirty="0">
                <a:latin typeface="Calibri" panose="020F0502020204030204" pitchFamily="34" charset="0"/>
                <a:cs typeface="Calibri" panose="020F0502020204030204" pitchFamily="34" charset="0"/>
              </a:rPr>
              <a:t>View order </a:t>
            </a:r>
          </a:p>
          <a:p>
            <a:pPr marL="342891" indent="-342891">
              <a:buFont typeface="Wingdings" panose="05000000000000000000" pitchFamily="2" charset="2"/>
              <a:buChar char="v"/>
            </a:pPr>
            <a:r>
              <a:rPr lang="en-US" sz="2400" dirty="0">
                <a:latin typeface="Calibri" panose="020F0502020204030204" pitchFamily="34" charset="0"/>
                <a:cs typeface="Calibri" panose="020F0502020204030204" pitchFamily="34" charset="0"/>
              </a:rPr>
              <a:t>Update order </a:t>
            </a:r>
          </a:p>
          <a:p>
            <a:endParaRPr lang="en-US" sz="24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xmlns="" id="{C8BE71A9-3DD2-40A0-A793-8A327B7870FD}"/>
              </a:ext>
            </a:extLst>
          </p:cNvPr>
          <p:cNvSpPr txBox="1">
            <a:spLocks/>
          </p:cNvSpPr>
          <p:nvPr/>
        </p:nvSpPr>
        <p:spPr bwMode="white">
          <a:xfrm>
            <a:off x="1196974" y="3497868"/>
            <a:ext cx="9788526" cy="1082201"/>
          </a:xfrm>
          <a:prstGeom prst="rect">
            <a:avLst/>
          </a:prstGeom>
          <a:effectLst/>
        </p:spPr>
        <p:txBody>
          <a:bodyPr vert="horz" lIns="91440" tIns="45720" rIns="91440" bIns="45720" rtlCol="0" anchor="ctr" anchorCtr="0">
            <a:normAutofit/>
          </a:bodyPr>
          <a:lstStyle>
            <a:lvl1pPr algn="l" defTabSz="457200" rtl="0" eaLnBrk="1" latinLnBrk="0" hangingPunct="1">
              <a:spcBef>
                <a:spcPct val="0"/>
              </a:spcBef>
              <a:buNone/>
              <a:defRPr sz="30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libri" panose="020F0502020204030204" pitchFamily="34" charset="0"/>
                <a:cs typeface="Calibri" panose="020F0502020204030204" pitchFamily="34" charset="0"/>
              </a:rPr>
              <a:t>Customer Management Main Menu</a:t>
            </a:r>
          </a:p>
          <a:p>
            <a:endParaRPr lang="en-US" dirty="0"/>
          </a:p>
        </p:txBody>
      </p:sp>
      <p:sp>
        <p:nvSpPr>
          <p:cNvPr id="11" name="Text Placeholder 3">
            <a:extLst>
              <a:ext uri="{FF2B5EF4-FFF2-40B4-BE49-F238E27FC236}">
                <a16:creationId xmlns:a16="http://schemas.microsoft.com/office/drawing/2014/main" xmlns="" id="{89E3F3D3-E33B-4CC0-A31E-7554F6BAEA6C}"/>
              </a:ext>
            </a:extLst>
          </p:cNvPr>
          <p:cNvSpPr txBox="1">
            <a:spLocks/>
          </p:cNvSpPr>
          <p:nvPr/>
        </p:nvSpPr>
        <p:spPr bwMode="white">
          <a:xfrm>
            <a:off x="1196974" y="4326069"/>
            <a:ext cx="10321925" cy="1604832"/>
          </a:xfrm>
          <a:prstGeom prst="rect">
            <a:avLst/>
          </a:prstGeom>
        </p:spPr>
        <p:txBody>
          <a:bodyPr vert="horz" lIns="91440" tIns="45720" rIns="91440" bIns="45720" rtlCol="0" anchor="t">
            <a:noAutofit/>
          </a:bodyPr>
          <a:lstStyle>
            <a:lvl1pPr marL="0" indent="0" algn="l" defTabSz="457200" rtl="0" eaLnBrk="1" latinLnBrk="0" hangingPunct="1">
              <a:spcBef>
                <a:spcPts val="0"/>
              </a:spcBef>
              <a:spcAft>
                <a:spcPts val="1000"/>
              </a:spcAft>
              <a:buClr>
                <a:schemeClr val="tx1"/>
              </a:buClr>
              <a:buSzPct val="100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pPr marL="342891" indent="-342891">
              <a:buFont typeface="Wingdings" panose="05000000000000000000" pitchFamily="2" charset="2"/>
              <a:buChar char="v"/>
            </a:pPr>
            <a:r>
              <a:rPr lang="en-US" sz="2400" dirty="0"/>
              <a:t>Add Customer</a:t>
            </a:r>
          </a:p>
          <a:p>
            <a:pPr marL="342891" indent="-342891">
              <a:buFont typeface="Wingdings" panose="05000000000000000000" pitchFamily="2" charset="2"/>
              <a:buChar char="v"/>
            </a:pPr>
            <a:r>
              <a:rPr lang="en-US" sz="2400" dirty="0"/>
              <a:t>View Customer</a:t>
            </a:r>
          </a:p>
          <a:p>
            <a:pPr marL="342891" indent="-342891">
              <a:buFont typeface="Wingdings" panose="05000000000000000000" pitchFamily="2" charset="2"/>
              <a:buChar char="v"/>
            </a:pPr>
            <a:r>
              <a:rPr lang="en-US" sz="2400" dirty="0"/>
              <a:t>Update Customer</a:t>
            </a:r>
          </a:p>
          <a:p>
            <a:pPr marL="342891" indent="-342891">
              <a:buFont typeface="Wingdings" panose="05000000000000000000" pitchFamily="2" charset="2"/>
              <a:buChar char="v"/>
            </a:pPr>
            <a:r>
              <a:rPr lang="en-US" sz="2400" dirty="0"/>
              <a:t>View Purchase History </a:t>
            </a:r>
            <a:endParaRPr lang="en-US" sz="2400" dirty="0">
              <a:solidFill>
                <a:srgbClr val="999999"/>
              </a:solidFill>
              <a:latin typeface="Calibri" panose="020F0502020204030204" pitchFamily="34" charset="0"/>
              <a:cs typeface="Calibri" panose="020F050202020403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43867055"/>
      </p:ext>
    </p:extLst>
  </p:cSld>
  <p:clrMapOvr>
    <a:masterClrMapping/>
  </p:clrMapOvr>
  <mc:AlternateContent xmlns:mc="http://schemas.openxmlformats.org/markup-compatibility/2006">
    <mc:Choice xmlns:p14="http://schemas.microsoft.com/office/powerpoint/2010/main" Requires="p14">
      <p:transition spd="slow" p14:dur="3400" advTm="156496">
        <p14:reveal/>
      </p:transition>
    </mc:Choice>
    <mc:Fallback>
      <p:transition spd="slow" advTm="1564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BE71A9-3DD2-40A0-A793-8A327B7870FD}"/>
              </a:ext>
            </a:extLst>
          </p:cNvPr>
          <p:cNvSpPr>
            <a:spLocks noGrp="1"/>
          </p:cNvSpPr>
          <p:nvPr>
            <p:ph type="title"/>
          </p:nvPr>
        </p:nvSpPr>
        <p:spPr>
          <a:xfrm>
            <a:off x="1184274" y="637058"/>
            <a:ext cx="9788526" cy="1190421"/>
          </a:xfrm>
        </p:spPr>
        <p:txBody>
          <a:bodyPr/>
          <a:lstStyle/>
          <a:p>
            <a:r>
              <a:rPr lang="en-US" sz="2800" dirty="0">
                <a:latin typeface="Calibri" panose="020F0502020204030204" pitchFamily="34" charset="0"/>
                <a:cs typeface="Calibri" panose="020F0502020204030204" pitchFamily="34" charset="0"/>
              </a:rPr>
              <a:t>Point of Sale (POS) Main Menu</a:t>
            </a:r>
            <a:endParaRPr lang="en-US" dirty="0"/>
          </a:p>
        </p:txBody>
      </p:sp>
      <p:sp>
        <p:nvSpPr>
          <p:cNvPr id="4" name="Text Placeholder 3">
            <a:extLst>
              <a:ext uri="{FF2B5EF4-FFF2-40B4-BE49-F238E27FC236}">
                <a16:creationId xmlns:a16="http://schemas.microsoft.com/office/drawing/2014/main" xmlns="" id="{89E3F3D3-E33B-4CC0-A31E-7554F6BAEA6C}"/>
              </a:ext>
            </a:extLst>
          </p:cNvPr>
          <p:cNvSpPr>
            <a:spLocks noGrp="1"/>
          </p:cNvSpPr>
          <p:nvPr>
            <p:ph type="body" sz="half" idx="2"/>
          </p:nvPr>
        </p:nvSpPr>
        <p:spPr>
          <a:xfrm>
            <a:off x="1184274" y="1700479"/>
            <a:ext cx="10321925" cy="1604832"/>
          </a:xfrm>
        </p:spPr>
        <p:txBody>
          <a:bodyPr>
            <a:normAutofit/>
          </a:bodyPr>
          <a:lstStyle/>
          <a:p>
            <a:pPr marL="342891" indent="-342891">
              <a:buFont typeface="Wingdings" panose="05000000000000000000" pitchFamily="2" charset="2"/>
              <a:buChar char="v"/>
            </a:pPr>
            <a:r>
              <a:rPr lang="en-US" sz="2400" dirty="0">
                <a:latin typeface="Calibri" panose="020F0502020204030204" pitchFamily="34" charset="0"/>
                <a:cs typeface="Calibri" panose="020F0502020204030204" pitchFamily="34" charset="0"/>
              </a:rPr>
              <a:t>Add to Cart</a:t>
            </a:r>
          </a:p>
          <a:p>
            <a:pPr marL="342891" indent="-342891">
              <a:buFont typeface="Wingdings" panose="05000000000000000000" pitchFamily="2" charset="2"/>
              <a:buChar char="v"/>
            </a:pPr>
            <a:r>
              <a:rPr lang="en-US" sz="2400" dirty="0">
                <a:latin typeface="Calibri" panose="020F0502020204030204" pitchFamily="34" charset="0"/>
                <a:cs typeface="Calibri" panose="020F0502020204030204" pitchFamily="34" charset="0"/>
              </a:rPr>
              <a:t>View Cart</a:t>
            </a:r>
          </a:p>
          <a:p>
            <a:pPr marL="342891" indent="-342891">
              <a:buFont typeface="Wingdings" panose="05000000000000000000" pitchFamily="2" charset="2"/>
              <a:buChar char="v"/>
            </a:pPr>
            <a:r>
              <a:rPr lang="en-US" sz="2400" dirty="0">
                <a:latin typeface="Calibri" panose="020F0502020204030204" pitchFamily="34" charset="0"/>
                <a:cs typeface="Calibri" panose="020F0502020204030204" pitchFamily="34" charset="0"/>
              </a:rPr>
              <a:t>Checkout</a:t>
            </a:r>
          </a:p>
          <a:p>
            <a:pPr marL="342891" indent="-342891">
              <a:buFont typeface="Wingdings" panose="05000000000000000000" pitchFamily="2" charset="2"/>
              <a:buChar char="v"/>
            </a:pPr>
            <a:endParaRPr lang="en-US" sz="24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xmlns="" id="{C8BE71A9-3DD2-40A0-A793-8A327B7870FD}"/>
              </a:ext>
            </a:extLst>
          </p:cNvPr>
          <p:cNvSpPr txBox="1">
            <a:spLocks/>
          </p:cNvSpPr>
          <p:nvPr/>
        </p:nvSpPr>
        <p:spPr bwMode="white">
          <a:xfrm>
            <a:off x="1196974" y="3497868"/>
            <a:ext cx="9788526" cy="1082201"/>
          </a:xfrm>
          <a:prstGeom prst="rect">
            <a:avLst/>
          </a:prstGeom>
          <a:effectLst/>
        </p:spPr>
        <p:txBody>
          <a:bodyPr vert="horz" lIns="91440" tIns="45720" rIns="91440" bIns="45720" rtlCol="0" anchor="ctr" anchorCtr="0">
            <a:normAutofit/>
          </a:bodyPr>
          <a:lstStyle>
            <a:lvl1pPr algn="l" defTabSz="457200" rtl="0" eaLnBrk="1" latinLnBrk="0" hangingPunct="1">
              <a:spcBef>
                <a:spcPct val="0"/>
              </a:spcBef>
              <a:buNone/>
              <a:defRPr sz="30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Calibri" panose="020F0502020204030204" pitchFamily="34" charset="0"/>
                <a:cs typeface="Calibri" panose="020F0502020204030204" pitchFamily="34" charset="0"/>
              </a:rPr>
              <a:t>Inventory Control Main Menu</a:t>
            </a:r>
          </a:p>
          <a:p>
            <a:endParaRPr lang="en-US" dirty="0"/>
          </a:p>
        </p:txBody>
      </p:sp>
      <p:sp>
        <p:nvSpPr>
          <p:cNvPr id="11" name="Text Placeholder 3">
            <a:extLst>
              <a:ext uri="{FF2B5EF4-FFF2-40B4-BE49-F238E27FC236}">
                <a16:creationId xmlns:a16="http://schemas.microsoft.com/office/drawing/2014/main" xmlns="" id="{89E3F3D3-E33B-4CC0-A31E-7554F6BAEA6C}"/>
              </a:ext>
            </a:extLst>
          </p:cNvPr>
          <p:cNvSpPr txBox="1">
            <a:spLocks/>
          </p:cNvSpPr>
          <p:nvPr/>
        </p:nvSpPr>
        <p:spPr bwMode="white">
          <a:xfrm>
            <a:off x="1196974" y="4313301"/>
            <a:ext cx="10321925" cy="1604832"/>
          </a:xfrm>
          <a:prstGeom prst="rect">
            <a:avLst/>
          </a:prstGeom>
        </p:spPr>
        <p:txBody>
          <a:bodyPr vert="horz" lIns="91440" tIns="45720" rIns="91440" bIns="45720" rtlCol="0" anchor="t">
            <a:noAutofit/>
          </a:bodyPr>
          <a:lstStyle>
            <a:lvl1pPr marL="0" indent="0" algn="l" defTabSz="457200" rtl="0" eaLnBrk="1" latinLnBrk="0" hangingPunct="1">
              <a:spcBef>
                <a:spcPts val="0"/>
              </a:spcBef>
              <a:spcAft>
                <a:spcPts val="1000"/>
              </a:spcAft>
              <a:buClr>
                <a:schemeClr val="tx1"/>
              </a:buClr>
              <a:buSzPct val="100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pPr marL="342891" indent="-342891">
              <a:buFont typeface="Wingdings" panose="05000000000000000000" pitchFamily="2" charset="2"/>
              <a:buChar char="v"/>
            </a:pPr>
            <a:r>
              <a:rPr lang="en-US" sz="2400" dirty="0">
                <a:latin typeface="Calibri" panose="020F0502020204030204" pitchFamily="34" charset="0"/>
                <a:cs typeface="Calibri" panose="020F0502020204030204" pitchFamily="34" charset="0"/>
              </a:rPr>
              <a:t>View Stock</a:t>
            </a:r>
          </a:p>
          <a:p>
            <a:pPr marL="342891" indent="-342891">
              <a:buFont typeface="Wingdings" panose="05000000000000000000" pitchFamily="2" charset="2"/>
              <a:buChar char="v"/>
            </a:pPr>
            <a:r>
              <a:rPr lang="en-US" sz="2400" dirty="0">
                <a:latin typeface="Calibri" panose="020F0502020204030204" pitchFamily="34" charset="0"/>
                <a:cs typeface="Calibri" panose="020F0502020204030204" pitchFamily="34" charset="0"/>
              </a:rPr>
              <a:t>Receive Stock</a:t>
            </a:r>
          </a:p>
          <a:p>
            <a:pPr marL="342891" indent="-342891">
              <a:buFont typeface="Wingdings" panose="05000000000000000000" pitchFamily="2" charset="2"/>
              <a:buChar char="v"/>
            </a:pPr>
            <a:r>
              <a:rPr lang="en-US" sz="2400" dirty="0">
                <a:latin typeface="Calibri" panose="020F0502020204030204" pitchFamily="34" charset="0"/>
                <a:cs typeface="Calibri" panose="020F0502020204030204" pitchFamily="34" charset="0"/>
              </a:rPr>
              <a:t>Set Low-Stock Alert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93324139"/>
      </p:ext>
    </p:extLst>
  </p:cSld>
  <p:clrMapOvr>
    <a:masterClrMapping/>
  </p:clrMapOvr>
  <mc:AlternateContent xmlns:mc="http://schemas.openxmlformats.org/markup-compatibility/2006">
    <mc:Choice xmlns:p14="http://schemas.microsoft.com/office/powerpoint/2010/main" Requires="p14">
      <p:transition spd="slow" p14:dur="3400" advTm="119361">
        <p14:reveal/>
      </p:transition>
    </mc:Choice>
    <mc:Fallback>
      <p:transition spd="slow" advTm="1193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478200-0985-4DED-A84B-D6ADED92FAE6}"/>
              </a:ext>
            </a:extLst>
          </p:cNvPr>
          <p:cNvSpPr>
            <a:spLocks noGrp="1"/>
          </p:cNvSpPr>
          <p:nvPr>
            <p:ph type="title"/>
          </p:nvPr>
        </p:nvSpPr>
        <p:spPr/>
        <p:txBody>
          <a:bodyPr/>
          <a:lstStyle/>
          <a:p>
            <a:r>
              <a:rPr lang="en-US" dirty="0" smtClean="0"/>
              <a:t>Future Work</a:t>
            </a:r>
            <a:endParaRPr lang="en-US" dirty="0"/>
          </a:p>
        </p:txBody>
      </p:sp>
      <p:pic>
        <p:nvPicPr>
          <p:cNvPr id="7" name="Picture 6" descr="magnifying glass icon">
            <a:extLst>
              <a:ext uri="{FF2B5EF4-FFF2-40B4-BE49-F238E27FC236}">
                <a16:creationId xmlns:a16="http://schemas.microsoft.com/office/drawing/2014/main" xmlns="" id="{AAE36621-6FAB-4009-9D5C-CE767DF10D22}"/>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3644900" y="894451"/>
            <a:ext cx="685800" cy="685800"/>
          </a:xfrm>
          <a:prstGeom prst="rect">
            <a:avLst/>
          </a:prstGeom>
        </p:spPr>
      </p:pic>
      <p:sp>
        <p:nvSpPr>
          <p:cNvPr id="3" name="Content Placeholder 2">
            <a:extLst>
              <a:ext uri="{FF2B5EF4-FFF2-40B4-BE49-F238E27FC236}">
                <a16:creationId xmlns:a16="http://schemas.microsoft.com/office/drawing/2014/main" xmlns="" id="{90E8A47E-9D4A-4D70-B23A-B0AC3757292F}"/>
              </a:ext>
            </a:extLst>
          </p:cNvPr>
          <p:cNvSpPr>
            <a:spLocks noGrp="1"/>
          </p:cNvSpPr>
          <p:nvPr>
            <p:ph idx="1"/>
          </p:nvPr>
        </p:nvSpPr>
        <p:spPr/>
        <p:txBody>
          <a:bodyPr>
            <a:normAutofit/>
          </a:bodyPr>
          <a:lstStyle/>
          <a:p>
            <a:pPr marL="342891" indent="-342891">
              <a:buFont typeface="Arial" panose="020B0604020202020204" pitchFamily="34" charset="0"/>
              <a:buChar char="•"/>
            </a:pPr>
            <a:r>
              <a:rPr lang="en-US" sz="2400" b="1" dirty="0">
                <a:latin typeface="Calibri" panose="020F0502020204030204" pitchFamily="34" charset="0"/>
                <a:cs typeface="Calibri" panose="020F0502020204030204" pitchFamily="34" charset="0"/>
              </a:rPr>
              <a:t>GUI interface using </a:t>
            </a:r>
            <a:r>
              <a:rPr lang="en-US" sz="2400" b="1" dirty="0" err="1">
                <a:latin typeface="Calibri" panose="020F0502020204030204" pitchFamily="34" charset="0"/>
                <a:cs typeface="Calibri" panose="020F0502020204030204" pitchFamily="34" charset="0"/>
              </a:rPr>
              <a:t>Tkinter</a:t>
            </a:r>
            <a:r>
              <a:rPr lang="en-US" sz="2400" b="1"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from command line to GUI-based grocery management system with UX/UI experience design.</a:t>
            </a:r>
          </a:p>
          <a:p>
            <a:pPr marL="342891" indent="-342891">
              <a:buFont typeface="Arial" panose="020B0604020202020204" pitchFamily="34" charset="0"/>
              <a:buChar char="•"/>
            </a:pPr>
            <a:r>
              <a:rPr lang="en-US" sz="2400" b="1" dirty="0">
                <a:latin typeface="Calibri" panose="020F0502020204030204" pitchFamily="34" charset="0"/>
                <a:cs typeface="Calibri" panose="020F0502020204030204" pitchFamily="34" charset="0"/>
              </a:rPr>
              <a:t>User authentication system:</a:t>
            </a:r>
            <a:r>
              <a:rPr lang="en-US" sz="2400" dirty="0">
                <a:latin typeface="Calibri" panose="020F0502020204030204" pitchFamily="34" charset="0"/>
                <a:cs typeface="Calibri" panose="020F0502020204030204" pitchFamily="34" charset="0"/>
              </a:rPr>
              <a:t>  by using user authentication, adding login and logout features with the owner.</a:t>
            </a:r>
          </a:p>
          <a:p>
            <a:pPr marL="342891" indent="-342891">
              <a:buFont typeface="Arial" panose="020B0604020202020204" pitchFamily="34" charset="0"/>
              <a:buChar char="•"/>
            </a:pPr>
            <a:r>
              <a:rPr lang="en-US" sz="2400" b="1" dirty="0">
                <a:latin typeface="Calibri" panose="020F0502020204030204" pitchFamily="34" charset="0"/>
                <a:cs typeface="Calibri" panose="020F0502020204030204" pitchFamily="34" charset="0"/>
              </a:rPr>
              <a:t>Database integration (MySQL):</a:t>
            </a:r>
            <a:r>
              <a:rPr lang="en-US" sz="2400" dirty="0">
                <a:latin typeface="Calibri" panose="020F0502020204030204" pitchFamily="34" charset="0"/>
                <a:cs typeface="Calibri" panose="020F0502020204030204" pitchFamily="34" charset="0"/>
              </a:rPr>
              <a:t> in this command line-based system there is only a list or dictionaries used but to make our application powerful a database is a must locally or cloud-based.</a:t>
            </a:r>
          </a:p>
          <a:p>
            <a:endParaRPr lang="en-US" sz="3200" dirty="0">
              <a:latin typeface="Calibri" panose="020F0502020204030204" pitchFamily="34" charset="0"/>
              <a:cs typeface="Calibri" panose="020F0502020204030204"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7620910"/>
      </p:ext>
    </p:extLst>
  </p:cSld>
  <p:clrMapOvr>
    <a:masterClrMapping/>
  </p:clrMapOvr>
  <mc:AlternateContent xmlns:mc="http://schemas.openxmlformats.org/markup-compatibility/2006">
    <mc:Choice xmlns:p14="http://schemas.microsoft.com/office/powerpoint/2010/main" Requires="p14">
      <p:transition spd="slow" p14:dur="3400" advTm="48656">
        <p14:reveal/>
      </p:transition>
    </mc:Choice>
    <mc:Fallback>
      <p:transition spd="slow" advTm="486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4BA199-95B7-41B3-9A72-44BD819B1C1F}"/>
              </a:ext>
            </a:extLst>
          </p:cNvPr>
          <p:cNvSpPr>
            <a:spLocks noGrp="1"/>
          </p:cNvSpPr>
          <p:nvPr>
            <p:ph type="title"/>
          </p:nvPr>
        </p:nvSpPr>
        <p:spPr/>
        <p:txBody>
          <a:bodyPr/>
          <a:lstStyle/>
          <a:p>
            <a:r>
              <a:rPr lang="en-US" dirty="0" smtClean="0"/>
              <a:t>Conclusion</a:t>
            </a:r>
            <a:endParaRPr lang="en-US" dirty="0"/>
          </a:p>
        </p:txBody>
      </p:sp>
      <p:pic>
        <p:nvPicPr>
          <p:cNvPr id="10" name="Picture 9" descr="gavel icon ">
            <a:extLst>
              <a:ext uri="{FF2B5EF4-FFF2-40B4-BE49-F238E27FC236}">
                <a16:creationId xmlns:a16="http://schemas.microsoft.com/office/drawing/2014/main" xmlns="" id="{4CC9C727-CD5E-461F-9DE1-B579A54D1FE9}"/>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3441700" y="600024"/>
            <a:ext cx="1171575" cy="1171575"/>
          </a:xfrm>
          <a:prstGeom prst="rect">
            <a:avLst/>
          </a:prstGeom>
        </p:spPr>
      </p:pic>
      <p:sp>
        <p:nvSpPr>
          <p:cNvPr id="3" name="Content Placeholder 2">
            <a:extLst>
              <a:ext uri="{FF2B5EF4-FFF2-40B4-BE49-F238E27FC236}">
                <a16:creationId xmlns:a16="http://schemas.microsoft.com/office/drawing/2014/main" xmlns="" id="{344B0985-002E-41EF-80D7-888D43261784}"/>
              </a:ext>
            </a:extLst>
          </p:cNvPr>
          <p:cNvSpPr>
            <a:spLocks noGrp="1"/>
          </p:cNvSpPr>
          <p:nvPr>
            <p:ph sz="half" idx="1"/>
          </p:nvPr>
        </p:nvSpPr>
        <p:spPr>
          <a:xfrm>
            <a:off x="685801" y="1869601"/>
            <a:ext cx="10629899" cy="2956400"/>
          </a:xfrm>
        </p:spPr>
        <p:txBody>
          <a:bodyPr>
            <a:noAutofit/>
          </a:bodyPr>
          <a:lstStyle/>
          <a:p>
            <a:pPr marL="0" indent="0">
              <a:buNone/>
            </a:pPr>
            <a:r>
              <a:rPr lang="en-US" sz="2800" dirty="0" smtClean="0">
                <a:latin typeface="Calibri" panose="020F0502020204030204" pitchFamily="34" charset="0"/>
                <a:cs typeface="Calibri" panose="020F0502020204030204" pitchFamily="34" charset="0"/>
              </a:rPr>
              <a:t>	The </a:t>
            </a:r>
            <a:r>
              <a:rPr lang="en-US" sz="2800" dirty="0">
                <a:latin typeface="Calibri" panose="020F0502020204030204" pitchFamily="34" charset="0"/>
                <a:cs typeface="Calibri" panose="020F0502020204030204" pitchFamily="34" charset="0"/>
              </a:rPr>
              <a:t>creation of the grocery management system is evidence of how practical solutions and technology innovation have come together in the grocery retail industry. Python's readability, ease of use, and wide library support made it the perfect programming language for creating a flexible and intuitive application. Functionality, command line interface, and integration issues were carefully handled during the testing process, highlighting the vital significance that thorough testing plays in guaranteeing the system's dependability.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30143715"/>
      </p:ext>
    </p:extLst>
  </p:cSld>
  <p:clrMapOvr>
    <a:masterClrMapping/>
  </p:clrMapOvr>
  <mc:AlternateContent xmlns:mc="http://schemas.openxmlformats.org/markup-compatibility/2006">
    <mc:Choice xmlns:p14="http://schemas.microsoft.com/office/powerpoint/2010/main" Requires="p14">
      <p:transition spd="slow" p14:dur="3400" advTm="65387">
        <p14:reveal/>
      </p:transition>
    </mc:Choice>
    <mc:Fallback>
      <p:transition spd="slow" advTm="65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C94942-C689-461B-8649-1FD863C6BA2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8C25A74-1E0C-4362-AFA3-6197BD285F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254</Words>
  <Application>Microsoft Office PowerPoint</Application>
  <PresentationFormat>Widescreen</PresentationFormat>
  <Paragraphs>45</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Corbel</vt:lpstr>
      <vt:lpstr>Wingdings</vt:lpstr>
      <vt:lpstr>Celestial</vt:lpstr>
      <vt:lpstr>Grocery  Management  System</vt:lpstr>
      <vt:lpstr>Grocery Management System</vt:lpstr>
      <vt:lpstr>Purpose</vt:lpstr>
      <vt:lpstr>Grocery Management System Main Menu</vt:lpstr>
      <vt:lpstr>Product Management Main Menu</vt:lpstr>
      <vt:lpstr>Order Management Main Menu</vt:lpstr>
      <vt:lpstr>Point of Sale (POS) Main Menu</vt:lpstr>
      <vt:lpstr>Future Work</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2024-01-28T13:28:40Z</dcterms:created>
  <dcterms:modified xsi:type="dcterms:W3CDTF">2024-01-28T19:27:56Z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